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4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00" r:id="rId12"/>
    <p:sldId id="26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éta Dobiášová" initials="MD" lastIdx="1" clrIdx="0">
    <p:extLst>
      <p:ext uri="{19B8F6BF-5375-455C-9EA6-DF929625EA0E}">
        <p15:presenceInfo xmlns:p15="http://schemas.microsoft.com/office/powerpoint/2012/main" userId="S::363675@muni.cz::11e42639-2956-4682-8df3-b109cda918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44"/>
  </p:normalViewPr>
  <p:slideViewPr>
    <p:cSldViewPr>
      <p:cViewPr varScale="1">
        <p:scale>
          <a:sx n="109" d="100"/>
          <a:sy n="109" d="100"/>
        </p:scale>
        <p:origin x="18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84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C54CB-A98C-264A-9FC2-31EE51B0DAC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1E7C5-3DC9-DE4D-B1E3-FAB4366A02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79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1E7C5-3DC9-DE4D-B1E3-FAB4366A02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9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7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9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16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71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11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59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20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75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8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35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9C40-6ABB-4355-B504-014849763DD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8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79C40-6ABB-4355-B504-014849763DD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C8AB-582D-4AC8-AB86-E705ED7C2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28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" y="2115834"/>
            <a:ext cx="8686800" cy="1470025"/>
          </a:xfrm>
        </p:spPr>
        <p:txBody>
          <a:bodyPr>
            <a:noAutofit/>
          </a:bodyPr>
          <a:lstStyle/>
          <a:p>
            <a:r>
              <a:rPr lang="cs-CZ" sz="4000" b="1" dirty="0"/>
              <a:t>Význam spánku u dětí </a:t>
            </a:r>
            <a:br>
              <a:rPr lang="cs-CZ" sz="4000" b="1" dirty="0"/>
            </a:br>
            <a:r>
              <a:rPr lang="cs-CZ" sz="4000" b="1" dirty="0"/>
              <a:t>a mladistvých a jak s ním pracujeme </a:t>
            </a:r>
            <a:br>
              <a:rPr lang="cs-CZ" sz="4000" b="1" dirty="0"/>
            </a:br>
            <a:r>
              <a:rPr lang="cs-CZ" sz="4000" b="1" dirty="0"/>
              <a:t>na EKO GYMNÁZIU BRNO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7010400" cy="1219200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Mgr. et Mgr. Markéta Librová (</a:t>
            </a:r>
            <a:r>
              <a:rPr lang="cs-CZ" sz="2800" dirty="0" err="1">
                <a:solidFill>
                  <a:schemeClr val="tx1"/>
                </a:solidFill>
              </a:rPr>
              <a:t>roz</a:t>
            </a:r>
            <a:r>
              <a:rPr lang="cs-CZ" sz="2800" dirty="0">
                <a:solidFill>
                  <a:schemeClr val="tx1"/>
                </a:solidFill>
              </a:rPr>
              <a:t>. Dobiášová)</a:t>
            </a:r>
          </a:p>
          <a:p>
            <a:r>
              <a:rPr lang="cs-CZ" sz="2000" i="1" dirty="0">
                <a:solidFill>
                  <a:schemeClr val="tx1"/>
                </a:solidFill>
              </a:rPr>
              <a:t>třídní učitel, speciální pedagog, asistent pedagoga, metodik prevence, trenér sociálně-emočních dovedností, lektor vzdělávacích kurzů, sociální pracovník a celkem asi dost akční člověk </a:t>
            </a:r>
            <a:r>
              <a:rPr lang="cs-CZ" sz="2000" i="1" dirty="0">
                <a:solidFill>
                  <a:schemeClr val="tx1"/>
                </a:solidFill>
                <a:sym typeface="Wingdings" pitchFamily="2" charset="2"/>
              </a:rPr>
              <a:t> </a:t>
            </a:r>
            <a:endParaRPr lang="cs-CZ" sz="2000" i="1" dirty="0">
              <a:solidFill>
                <a:schemeClr val="tx1"/>
              </a:solidFill>
            </a:endParaRPr>
          </a:p>
          <a:p>
            <a:endParaRPr lang="cs-CZ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0F3821-A211-A009-4F4A-AC226E1E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4215"/>
            <a:ext cx="3124200" cy="238407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D65BE5B-228F-BF44-815C-7AFE4B1CDA6A}"/>
              </a:ext>
            </a:extLst>
          </p:cNvPr>
          <p:cNvSpPr txBox="1"/>
          <p:nvPr/>
        </p:nvSpPr>
        <p:spPr>
          <a:xfrm>
            <a:off x="1524000" y="5830683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Přednáška pro Konferenci k podpoře duševního zdraví ve školách</a:t>
            </a:r>
          </a:p>
          <a:p>
            <a:pPr algn="ctr"/>
            <a:r>
              <a:rPr lang="cs-CZ" sz="1600" dirty="0"/>
              <a:t>Praha, 14. 11. 2024</a:t>
            </a:r>
          </a:p>
        </p:txBody>
      </p:sp>
    </p:spTree>
    <p:extLst>
      <p:ext uri="{BB962C8B-B14F-4D97-AF65-F5344CB8AC3E}">
        <p14:creationId xmlns:p14="http://schemas.microsoft.com/office/powerpoint/2010/main" val="2223918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4783015" cy="762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Kde hledat inspiraci: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8FC62A-841C-F242-8A42-DA7763FD7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  <p:pic>
        <p:nvPicPr>
          <p:cNvPr id="4" name="Obrázek 3" descr="Obsah obrázku text, kreslené, ilustrace, klipart&#10;&#10;Popis byl vytvořen automaticky">
            <a:extLst>
              <a:ext uri="{FF2B5EF4-FFF2-40B4-BE49-F238E27FC236}">
                <a16:creationId xmlns:a16="http://schemas.microsoft.com/office/drawing/2014/main" id="{22B43135-1C4D-667C-0D40-01B5E5420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1" y="2509180"/>
            <a:ext cx="2645472" cy="3733800"/>
          </a:xfrm>
          <a:prstGeom prst="rect">
            <a:avLst/>
          </a:prstGeom>
        </p:spPr>
      </p:pic>
      <p:pic>
        <p:nvPicPr>
          <p:cNvPr id="6" name="Obrázek 5" descr="Obsah obrázku text, skica, kresba, klipart&#10;&#10;Popis byl vytvořen automaticky">
            <a:extLst>
              <a:ext uri="{FF2B5EF4-FFF2-40B4-BE49-F238E27FC236}">
                <a16:creationId xmlns:a16="http://schemas.microsoft.com/office/drawing/2014/main" id="{9BC0A68F-E37D-660E-0516-4EC9D41EB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16" y="2509180"/>
            <a:ext cx="2658666" cy="3733800"/>
          </a:xfrm>
          <a:prstGeom prst="rect">
            <a:avLst/>
          </a:prstGeom>
        </p:spPr>
      </p:pic>
      <p:pic>
        <p:nvPicPr>
          <p:cNvPr id="8" name="Obrázek 7" descr="Obsah obrázku text, Písmo, kniha, plakát&#10;&#10;Popis byl vytvořen automaticky">
            <a:extLst>
              <a:ext uri="{FF2B5EF4-FFF2-40B4-BE49-F238E27FC236}">
                <a16:creationId xmlns:a16="http://schemas.microsoft.com/office/drawing/2014/main" id="{C3EABF06-A84B-4752-2550-33BDBF18B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67" y="2479872"/>
            <a:ext cx="2800232" cy="38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6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CD35A56-508F-F34F-8855-3BC0E1B5F86B}"/>
              </a:ext>
            </a:extLst>
          </p:cNvPr>
          <p:cNvSpPr txBox="1"/>
          <p:nvPr/>
        </p:nvSpPr>
        <p:spPr>
          <a:xfrm>
            <a:off x="2735302" y="1352142"/>
            <a:ext cx="3673396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4400" b="1" dirty="0">
                <a:latin typeface="+mj-lt"/>
                <a:ea typeface="+mj-ea"/>
                <a:cs typeface="+mj-cs"/>
              </a:rPr>
              <a:t>Dotazy? </a:t>
            </a:r>
            <a:r>
              <a:rPr lang="cs-CZ" sz="4400" b="1" dirty="0"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79F2B9-3F03-A74C-A39F-1E6DB1D8E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2743200"/>
            <a:ext cx="2349500" cy="32639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C5216F-592A-C345-A61D-8EFC95B47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1825"/>
            <a:ext cx="2586953" cy="240665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5B03920-CA17-D34A-B581-E2EE2DF3BE8A}"/>
              </a:ext>
            </a:extLst>
          </p:cNvPr>
          <p:cNvSpPr txBox="1"/>
          <p:nvPr/>
        </p:nvSpPr>
        <p:spPr>
          <a:xfrm>
            <a:off x="457199" y="5683934"/>
            <a:ext cx="2586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galerie.digiarena.zive.cz</a:t>
            </a:r>
            <a:endParaRPr lang="cs-CZ" sz="14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F4F5AD8-FEA5-3B4E-BA22-FE0FC197E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03" y="3171824"/>
            <a:ext cx="2193602" cy="251211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D9CE8824-DEF9-E646-B7DC-C149F7FA33EB}"/>
              </a:ext>
            </a:extLst>
          </p:cNvPr>
          <p:cNvSpPr txBox="1"/>
          <p:nvPr/>
        </p:nvSpPr>
        <p:spPr>
          <a:xfrm>
            <a:off x="6172200" y="5711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twitter.com</a:t>
            </a:r>
            <a:r>
              <a:rPr lang="cs-CZ" sz="1400" dirty="0"/>
              <a:t>/</a:t>
            </a:r>
            <a:r>
              <a:rPr lang="cs-CZ" sz="1400" dirty="0" err="1"/>
              <a:t>veve_veverka</a:t>
            </a:r>
            <a:r>
              <a:rPr lang="cs-CZ" sz="1400" dirty="0"/>
              <a:t>/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3F2E184-633D-C146-9F24-5A044378A2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7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7756819" cy="762000"/>
          </a:xfrm>
        </p:spPr>
        <p:txBody>
          <a:bodyPr>
            <a:noAutofit/>
          </a:bodyPr>
          <a:lstStyle/>
          <a:p>
            <a:pPr algn="l"/>
            <a:r>
              <a:rPr lang="cs-CZ" b="1" dirty="0"/>
              <a:t>Děkuji za pozornost. </a:t>
            </a:r>
            <a:r>
              <a:rPr lang="cs-CZ" b="1" dirty="0">
                <a:sym typeface="Wingdings" pitchFamily="2" charset="2"/>
              </a:rPr>
              <a:t></a:t>
            </a:r>
            <a:endParaRPr lang="cs-CZ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04800" y="3048000"/>
            <a:ext cx="800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Mgr. et Mgr. Markéta Librová (</a:t>
            </a:r>
            <a:r>
              <a:rPr lang="cs-CZ" sz="2800" b="1" dirty="0" err="1"/>
              <a:t>roz</a:t>
            </a:r>
            <a:r>
              <a:rPr lang="cs-CZ" sz="2800" b="1" dirty="0"/>
              <a:t>. Dobiášová)</a:t>
            </a:r>
          </a:p>
          <a:p>
            <a:endParaRPr lang="cs-CZ" dirty="0"/>
          </a:p>
          <a:p>
            <a:r>
              <a:rPr lang="cs-CZ" sz="2000" b="1" dirty="0"/>
              <a:t>mail: </a:t>
            </a:r>
            <a:r>
              <a:rPr lang="cs-CZ" sz="2000" i="1" dirty="0" err="1"/>
              <a:t>maki.librova@gmail.com</a:t>
            </a:r>
            <a:endParaRPr lang="cs-CZ" sz="2000" i="1" dirty="0"/>
          </a:p>
          <a:p>
            <a:endParaRPr lang="cs-CZ" sz="2000" dirty="0"/>
          </a:p>
          <a:p>
            <a:r>
              <a:rPr lang="cs-CZ" sz="2000" b="1" dirty="0"/>
              <a:t>mob: </a:t>
            </a:r>
            <a:r>
              <a:rPr lang="cs-CZ" sz="2000" i="1" dirty="0"/>
              <a:t>727 926 869</a:t>
            </a:r>
          </a:p>
          <a:p>
            <a:endParaRPr lang="cs-CZ" sz="2000" dirty="0"/>
          </a:p>
          <a:p>
            <a:r>
              <a:rPr lang="cs-CZ" sz="2000" b="1" dirty="0"/>
              <a:t>web: </a:t>
            </a:r>
            <a:r>
              <a:rPr lang="cs-CZ" sz="2000" i="1" dirty="0"/>
              <a:t>www.vlastnismer.org</a:t>
            </a:r>
          </a:p>
          <a:p>
            <a:endParaRPr lang="cs-CZ" sz="2000" dirty="0"/>
          </a:p>
          <a:p>
            <a:r>
              <a:rPr lang="cs-CZ" sz="2000" b="1" dirty="0"/>
              <a:t>FB: </a:t>
            </a:r>
            <a:r>
              <a:rPr lang="cs-CZ" sz="2000" i="1" dirty="0"/>
              <a:t>www.facebook.com/vlastnimsmerem</a:t>
            </a:r>
            <a:r>
              <a:rPr lang="cs-CZ" sz="2000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57600"/>
            <a:ext cx="4267201" cy="182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93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1432031"/>
            <a:ext cx="7756819" cy="762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Důležité informace o spánku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2228742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stále ještě dost tajemný a přitom pro život nezbytný proces,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ovlivňuje zásadní procesy a stavy člověka: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fyzické i psychické zdraví,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učení, paměť, logické rozhodování,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zpracovávání emocí jako posílení zvládání náročných situací,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posílení imunitního systému,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podpora kreativity,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ladění metabolismu – rovnováha cukru a inzulinu v krvi,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dirty="0"/>
              <a:t>ochrana před kardiovaskulárními chorobami.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400" b="1" dirty="0"/>
              <a:t>V těle není jediný orgán a v mozku jediný proces, na který by spánek neměl blahodárný pozitivní vliv.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cs-CZ" sz="2400" dirty="0"/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A8FC62A-841C-F242-8A42-DA7763FD7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2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1432031"/>
            <a:ext cx="7756819" cy="762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Jak spánek funguje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21724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stále toho ještě mnoho nevíme,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„králové“ zdravě fungujícího spánku: </a:t>
            </a:r>
            <a:r>
              <a:rPr lang="cs-CZ" sz="2400" b="1" dirty="0"/>
              <a:t>melatonin, adenosin, kortizol: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b="1" dirty="0"/>
              <a:t>Melatonin = </a:t>
            </a:r>
            <a:r>
              <a:rPr lang="cs-CZ" sz="2400" dirty="0"/>
              <a:t>posel spánku, jeho množství se zvyšuje po soumraku,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b="1" dirty="0"/>
              <a:t>Adenosin </a:t>
            </a:r>
            <a:r>
              <a:rPr lang="cs-CZ" sz="2400" dirty="0"/>
              <a:t> = spánkový tlak, jeho hladina se zvyšuje během dne,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cs-CZ" sz="2400" b="1" dirty="0"/>
              <a:t>Kortizol</a:t>
            </a:r>
            <a:r>
              <a:rPr lang="cs-CZ" sz="2400" dirty="0"/>
              <a:t> = během dne na vyšší úrovni, večer se snižuje, k ránu opět jeh hladina narůstá,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400" b="1" dirty="0"/>
              <a:t>cirkadiánní rytmus a </a:t>
            </a:r>
            <a:r>
              <a:rPr lang="cs-CZ" sz="2400" b="1" dirty="0" err="1"/>
              <a:t>suprachiasmatické</a:t>
            </a:r>
            <a:r>
              <a:rPr lang="cs-CZ" sz="2400" b="1" dirty="0"/>
              <a:t> jádro (cca 24 hodinový vnitřní “strojek“),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400" dirty="0"/>
              <a:t>střídání fází REM a NREM – každý má odlišnou funkci.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cs-CZ" sz="2400" dirty="0"/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A8FC62A-841C-F242-8A42-DA7763FD7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2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žena, počítač&#10;&#10;Popis byl vytvořen automaticky">
            <a:extLst>
              <a:ext uri="{FF2B5EF4-FFF2-40B4-BE49-F238E27FC236}">
                <a16:creationId xmlns:a16="http://schemas.microsoft.com/office/drawing/2014/main" id="{22E1CF0A-9E26-5EA8-1DD0-589EE67F3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25" y="0"/>
            <a:ext cx="735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8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1432031"/>
            <a:ext cx="7756819" cy="762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Specifika spánku u dospívajících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3077" y="2325242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změna cirkadiánního rytmu – posun pocitu ospalosti v důsledku dospívání a s ním spojených hormonálních i sociálních změn,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změna poměru mezi REM a NREM spánkem,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dozrávání mozku a s ním spojené rizikové chování – neuvážená rozhodnutí, experimentace apod.,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devastační vliv moderních technologií – studené modré světlo večer potlačuje tvorbu melatoninu,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kofein je v tomto věku věru špatný nápad.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 algn="ctr">
              <a:defRPr/>
            </a:pPr>
            <a:r>
              <a:rPr lang="cs-CZ" sz="2400" b="1" dirty="0"/>
              <a:t>My dospělí toto víme, ale copak si puberťáci nechají poradit?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cs-CZ" sz="2400" dirty="0"/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A8FC62A-841C-F242-8A42-DA7763FD7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3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57200" y="1981200"/>
            <a:ext cx="80216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defRPr/>
            </a:pPr>
            <a:r>
              <a:rPr lang="cs-CZ" sz="4800" b="1" dirty="0"/>
              <a:t>PŘÍKLAD DOBRÉ PRAXE:</a:t>
            </a:r>
          </a:p>
          <a:p>
            <a:pPr lvl="1" algn="ctr">
              <a:defRPr/>
            </a:pPr>
            <a:r>
              <a:rPr lang="cs-CZ" sz="4800" b="1" dirty="0"/>
              <a:t>TÉMA SPÁNEK A JEHO ZPRACOVÁNÍ </a:t>
            </a:r>
          </a:p>
          <a:p>
            <a:pPr lvl="1" algn="ctr">
              <a:defRPr/>
            </a:pPr>
            <a:r>
              <a:rPr lang="cs-CZ" sz="4800" b="1" dirty="0"/>
              <a:t>NA EKO GYMNÁZIU BRNO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A8FC62A-841C-F242-8A42-DA7763FD7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5BC7223-C104-5F3B-6596-41BEBE57074B}"/>
              </a:ext>
            </a:extLst>
          </p:cNvPr>
          <p:cNvSpPr txBox="1"/>
          <p:nvPr/>
        </p:nvSpPr>
        <p:spPr>
          <a:xfrm>
            <a:off x="762000" y="5403382"/>
            <a:ext cx="786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i="1" dirty="0"/>
              <a:t>Spánek = největší záhada našeho života. </a:t>
            </a:r>
          </a:p>
        </p:txBody>
      </p:sp>
    </p:spTree>
    <p:extLst>
      <p:ext uri="{BB962C8B-B14F-4D97-AF65-F5344CB8AC3E}">
        <p14:creationId xmlns:p14="http://schemas.microsoft.com/office/powerpoint/2010/main" val="281856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7756819" cy="762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Postup práce s mladistvými na téma spánek: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25146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  <a:defRPr/>
            </a:pPr>
            <a:r>
              <a:rPr lang="cs-CZ" sz="2400" dirty="0"/>
              <a:t>Zmapujte terén – kolik hodin spí? Ví, co je to vlastně spánek a k čemu je dobrý?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sz="2400" dirty="0"/>
              <a:t>Nemoralizujte, informujte, zajímejte se.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sz="2400" dirty="0"/>
              <a:t>Proveďte je celým procesem – co, kdo, kdy dělá, jak se stane, že usneme / že se probudíme.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sz="2400" dirty="0"/>
              <a:t>Úkoly REM a NREM spánku.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sz="2400" dirty="0"/>
              <a:t>Na co všechno má spánek vliv - akcentujte učení, emoce, psychické zdraví (aktuální témata dospívajících).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sz="2400" dirty="0"/>
              <a:t>Nepostradatelnost spánku podložte zajímavostmi např. ze zvířecí říše.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sz="2400" dirty="0"/>
              <a:t>Specifika spánku v dospívání.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A8FC62A-841C-F242-8A42-DA7763FD7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3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85" y="1676400"/>
            <a:ext cx="7756819" cy="762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Postup práce s mladistvými na téma spánek: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8FC62A-841C-F242-8A42-DA7763FD7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0268B1A-6945-8C8F-0DA2-A9141B365766}"/>
              </a:ext>
            </a:extLst>
          </p:cNvPr>
          <p:cNvSpPr txBox="1"/>
          <p:nvPr/>
        </p:nvSpPr>
        <p:spPr>
          <a:xfrm>
            <a:off x="181153" y="2444262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8"/>
              <a:defRPr/>
            </a:pPr>
            <a:r>
              <a:rPr lang="cs-CZ" sz="2400" dirty="0"/>
              <a:t>Zmapujte spánkové návyky skupiny.</a:t>
            </a:r>
          </a:p>
          <a:p>
            <a:pPr marL="914400" lvl="1" indent="-457200">
              <a:buFont typeface="+mj-lt"/>
              <a:buAutoNum type="arabicPeriod" startAt="8"/>
              <a:defRPr/>
            </a:pPr>
            <a:r>
              <a:rPr lang="cs-CZ" sz="2400" dirty="0"/>
              <a:t>Odhalte to, co zdravému spánku prospívá a co mu škodí – společný brainstorming.</a:t>
            </a:r>
          </a:p>
          <a:p>
            <a:pPr marL="914400" lvl="1" indent="-457200">
              <a:buFont typeface="+mj-lt"/>
              <a:buAutoNum type="arabicPeriod" startAt="8"/>
              <a:defRPr/>
            </a:pPr>
            <a:r>
              <a:rPr lang="cs-CZ" sz="2400" dirty="0"/>
              <a:t>Předejte tipy pro správnou spánkovou hygienu.</a:t>
            </a:r>
          </a:p>
          <a:p>
            <a:pPr marL="914400" lvl="1" indent="-457200">
              <a:buFont typeface="+mj-lt"/>
              <a:buAutoNum type="arabicPeriod" startAt="8"/>
              <a:defRPr/>
            </a:pPr>
            <a:endParaRPr lang="cs-CZ" sz="2400" dirty="0"/>
          </a:p>
          <a:p>
            <a:pPr lvl="1" algn="ctr">
              <a:defRPr/>
            </a:pPr>
            <a:r>
              <a:rPr lang="cs-CZ" sz="2400" b="1" dirty="0"/>
              <a:t>DŮLEŽITÉ PRINCIPY PŘI PRÁCI S MLADISTVÝMI NA TÉMA SPÁNEK:</a:t>
            </a:r>
          </a:p>
          <a:p>
            <a:pPr lvl="1" algn="ctr">
              <a:defRPr/>
            </a:pPr>
            <a:endParaRPr lang="cs-CZ" sz="2400" b="1" dirty="0"/>
          </a:p>
          <a:p>
            <a:pPr marL="800100" lvl="1" indent="-342900" algn="ctr">
              <a:buFont typeface="Wingdings" pitchFamily="2" charset="2"/>
              <a:buChar char="ü"/>
              <a:defRPr/>
            </a:pPr>
            <a:r>
              <a:rPr lang="cs-CZ" sz="2400" dirty="0"/>
              <a:t>nehodnoťte, nevnucujte své názory</a:t>
            </a:r>
          </a:p>
          <a:p>
            <a:pPr marL="800100" lvl="1" indent="-342900" algn="ctr">
              <a:buFont typeface="Wingdings" pitchFamily="2" charset="2"/>
              <a:buChar char="ü"/>
              <a:defRPr/>
            </a:pPr>
            <a:r>
              <a:rPr lang="cs-CZ" sz="2400" dirty="0"/>
              <a:t>zaujměte jejich pozornost – šokujte nečekanými informacemi</a:t>
            </a:r>
          </a:p>
          <a:p>
            <a:pPr marL="800100" lvl="1" indent="-342900" algn="ctr">
              <a:buFont typeface="Wingdings" pitchFamily="2" charset="2"/>
              <a:buChar char="ü"/>
              <a:defRPr/>
            </a:pPr>
            <a:r>
              <a:rPr lang="cs-CZ" sz="2400" dirty="0"/>
              <a:t>bádejte společně, pokládejte otevřené otázky, diskutujte</a:t>
            </a:r>
          </a:p>
        </p:txBody>
      </p:sp>
    </p:spTree>
    <p:extLst>
      <p:ext uri="{BB962C8B-B14F-4D97-AF65-F5344CB8AC3E}">
        <p14:creationId xmlns:p14="http://schemas.microsoft.com/office/powerpoint/2010/main" val="368523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7400" y="3429001"/>
            <a:ext cx="4783015" cy="762000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Ukázka pracovního listu </a:t>
            </a:r>
            <a:r>
              <a:rPr lang="cs-CZ" sz="3200" b="1" dirty="0">
                <a:sym typeface="Wingdings" pitchFamily="2" charset="2"/>
              </a:rPr>
              <a:t> </a:t>
            </a:r>
            <a:endParaRPr lang="cs-CZ" sz="32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8FC62A-841C-F242-8A42-DA7763FD7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37" y="0"/>
            <a:ext cx="34949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1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</TotalTime>
  <Words>588</Words>
  <Application>Microsoft Macintosh PowerPoint</Application>
  <PresentationFormat>Předvádění na obrazovce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Motiv systému Office</vt:lpstr>
      <vt:lpstr>Význam spánku u dětí  a mladistvých a jak s ním pracujeme  na EKO GYMNÁZIU BRNO</vt:lpstr>
      <vt:lpstr>Důležité informace o spánku</vt:lpstr>
      <vt:lpstr>Jak spánek funguje</vt:lpstr>
      <vt:lpstr>Prezentace aplikace PowerPoint</vt:lpstr>
      <vt:lpstr>Specifika spánku u dospívajících</vt:lpstr>
      <vt:lpstr>Prezentace aplikace PowerPoint</vt:lpstr>
      <vt:lpstr>Postup práce s mladistvými na téma spánek:</vt:lpstr>
      <vt:lpstr>Postup práce s mladistvými na téma spánek:</vt:lpstr>
      <vt:lpstr>Ukázka pracovního listu  </vt:lpstr>
      <vt:lpstr>Kde hledat inspiraci:</vt:lpstr>
      <vt:lpstr>Prezentace aplikace PowerPoint</vt:lpstr>
      <vt:lpstr>Děkuji za pozornost.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Marketa</dc:creator>
  <cp:lastModifiedBy>Markéta Dobiášová</cp:lastModifiedBy>
  <cp:revision>54</cp:revision>
  <dcterms:created xsi:type="dcterms:W3CDTF">2018-02-07T20:05:02Z</dcterms:created>
  <dcterms:modified xsi:type="dcterms:W3CDTF">2024-11-12T22:57:24Z</dcterms:modified>
</cp:coreProperties>
</file>